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13"/>
  </p:notesMasterIdLst>
  <p:handoutMasterIdLst>
    <p:handoutMasterId r:id="rId14"/>
  </p:handoutMasterIdLst>
  <p:sldIdLst>
    <p:sldId id="277" r:id="rId3"/>
    <p:sldId id="278" r:id="rId4"/>
    <p:sldId id="281" r:id="rId5"/>
    <p:sldId id="259" r:id="rId6"/>
    <p:sldId id="290" r:id="rId7"/>
    <p:sldId id="293" r:id="rId8"/>
    <p:sldId id="291" r:id="rId9"/>
    <p:sldId id="289" r:id="rId10"/>
    <p:sldId id="292" r:id="rId11"/>
    <p:sldId id="288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9DCAF9ED-07DC-4A11-8D7F-57B35C25682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02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2" d="100"/>
          <a:sy n="82" d="100"/>
        </p:scale>
        <p:origin x="2994" y="7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DD71D7-55AC-46BD-81B3-09AB2F9EFBD8}" type="datetimeFigureOut">
              <a:rPr lang="en-US" smtClean="0"/>
              <a:t>07/24/2020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40BD58-3BFF-4EAF-BB8B-AC67FE801E4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05943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89424F-BB59-4F4E-9822-4CA3E770FFD2}" type="datetimeFigureOut">
              <a:rPr lang="en-US" smtClean="0"/>
              <a:t>07/24/2020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322CDD-9D6C-4F63-9EC2-64822662410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10265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606040"/>
            <a:ext cx="10058400" cy="2743200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6800">
                <a:solidFill>
                  <a:schemeClr val="tx1"/>
                </a:solidFill>
                <a:effectLst>
                  <a:outerShdw blurRad="38100" dist="25400" dir="18900000" algn="bl" rotWithShape="0">
                    <a:schemeClr val="bg1">
                      <a:alpha val="80000"/>
                    </a:scheme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5360437"/>
            <a:ext cx="10058400" cy="36576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 b="1" cap="all" baseline="0">
                <a:solidFill>
                  <a:schemeClr val="accent1"/>
                </a:solidFill>
                <a:effectLst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0" y="5888736"/>
            <a:ext cx="12192000" cy="109728"/>
          </a:xfrm>
          <a:prstGeom prst="rect">
            <a:avLst/>
          </a:prstGeom>
          <a:ln>
            <a:noFill/>
          </a:ln>
          <a:effectLst>
            <a:outerShdw blurRad="25400" dist="25400" dir="54000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 userDrawn="1"/>
        </p:nvSpPr>
        <p:spPr>
          <a:xfrm>
            <a:off x="0" y="5888736"/>
            <a:ext cx="12192000" cy="109728"/>
          </a:xfrm>
          <a:prstGeom prst="rect">
            <a:avLst/>
          </a:prstGeom>
          <a:ln>
            <a:noFill/>
          </a:ln>
          <a:effectLst>
            <a:innerShdw blurRad="25400" dist="12700" dir="16200000">
              <a:schemeClr val="accent1">
                <a:lumMod val="50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886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244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hidden">
          <a:xfrm>
            <a:off x="7753739" y="283"/>
            <a:ext cx="4435717" cy="68562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65829"/>
            <a:ext cx="5943600" cy="4114800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5400">
                <a:effectLst>
                  <a:outerShdw blurRad="38100" dist="25400" dir="18900000" algn="bl" rotWithShape="0">
                    <a:schemeClr val="bg1">
                      <a:alpha val="80000"/>
                    </a:scheme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1" y="5682343"/>
            <a:ext cx="5943600" cy="410547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2200" b="1" cap="all" baseline="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7707084" y="0"/>
            <a:ext cx="54864" cy="6858000"/>
          </a:xfrm>
          <a:prstGeom prst="rect">
            <a:avLst/>
          </a:prstGeom>
          <a:ln>
            <a:noFill/>
          </a:ln>
          <a:effectLst>
            <a:outerShdw blurRad="25400" dist="254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/>
          <p:cNvSpPr/>
          <p:nvPr userDrawn="1"/>
        </p:nvSpPr>
        <p:spPr>
          <a:xfrm>
            <a:off x="7707084" y="0"/>
            <a:ext cx="54864" cy="6858000"/>
          </a:xfrm>
          <a:prstGeom prst="rect">
            <a:avLst/>
          </a:prstGeom>
          <a:ln>
            <a:noFill/>
          </a:ln>
          <a:effectLst>
            <a:innerShdw blurRad="25400" dist="12700" dir="108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6778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5400" y="1825625"/>
            <a:ext cx="4724400" cy="41179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4724400" cy="41179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456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1828800"/>
            <a:ext cx="4727448" cy="64135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2470151"/>
            <a:ext cx="4727448" cy="347345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7628" y="1828800"/>
            <a:ext cx="4727448" cy="64135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9152" y="2470151"/>
            <a:ext cx="4727448" cy="347345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7906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8976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681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hidden">
          <a:xfrm>
            <a:off x="7753739" y="283"/>
            <a:ext cx="4435717" cy="6856286"/>
          </a:xfrm>
          <a:prstGeom prst="rect">
            <a:avLst/>
          </a:prstGeom>
        </p:spPr>
      </p:pic>
      <p:sp>
        <p:nvSpPr>
          <p:cNvPr id="10" name="Rectangle 9"/>
          <p:cNvSpPr/>
          <p:nvPr userDrawn="1"/>
        </p:nvSpPr>
        <p:spPr>
          <a:xfrm>
            <a:off x="7707084" y="0"/>
            <a:ext cx="54864" cy="6858000"/>
          </a:xfrm>
          <a:prstGeom prst="rect">
            <a:avLst/>
          </a:prstGeom>
          <a:ln>
            <a:noFill/>
          </a:ln>
          <a:effectLst>
            <a:outerShdw blurRad="25400" dist="254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/>
          <p:cNvSpPr/>
          <p:nvPr userDrawn="1"/>
        </p:nvSpPr>
        <p:spPr>
          <a:xfrm>
            <a:off x="7707084" y="0"/>
            <a:ext cx="54864" cy="6858000"/>
          </a:xfrm>
          <a:prstGeom prst="rect">
            <a:avLst/>
          </a:prstGeom>
          <a:ln>
            <a:noFill/>
          </a:ln>
          <a:effectLst>
            <a:innerShdw blurRad="25400" dist="12700" dir="108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1" y="2514600"/>
            <a:ext cx="347472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0302" y="685800"/>
            <a:ext cx="6126480" cy="5486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0" y="4343400"/>
            <a:ext cx="3474720" cy="1188720"/>
          </a:xfrm>
        </p:spPr>
        <p:txBody>
          <a:bodyPr>
            <a:normAutofit/>
          </a:bodyPr>
          <a:lstStyle>
            <a:lvl1pPr marL="0" indent="0">
              <a:spcBef>
                <a:spcPts val="8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737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hidden">
          <a:xfrm>
            <a:off x="7753739" y="283"/>
            <a:ext cx="4435717" cy="6856286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7707084" y="0"/>
            <a:ext cx="54864" cy="6858000"/>
          </a:xfrm>
          <a:prstGeom prst="rect">
            <a:avLst/>
          </a:prstGeom>
          <a:ln>
            <a:noFill/>
          </a:ln>
          <a:effectLst>
            <a:outerShdw blurRad="25400" dist="254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7707084" y="0"/>
            <a:ext cx="54864" cy="6858000"/>
          </a:xfrm>
          <a:prstGeom prst="rect">
            <a:avLst/>
          </a:prstGeom>
          <a:ln>
            <a:noFill/>
          </a:ln>
          <a:effectLst>
            <a:innerShdw blurRad="25400" dist="12700" dir="108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0" y="2514600"/>
            <a:ext cx="347472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1325880"/>
            <a:ext cx="6858000" cy="4206240"/>
          </a:xfrm>
          <a:solidFill>
            <a:schemeClr val="bg2"/>
          </a:solidFill>
          <a:effectLst>
            <a:outerShdw blurRad="63500" sx="101000" sy="101000" algn="ctr" rotWithShape="0">
              <a:prstClr val="black">
                <a:alpha val="15000"/>
              </a:prst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0" y="4343400"/>
            <a:ext cx="3474720" cy="1188720"/>
          </a:xfrm>
        </p:spPr>
        <p:txBody>
          <a:bodyPr>
            <a:normAutofit/>
          </a:bodyPr>
          <a:lstStyle>
            <a:lvl1pPr marL="0" indent="0">
              <a:spcBef>
                <a:spcPts val="8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724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7154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25000" y="382230"/>
            <a:ext cx="1371600" cy="556136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382230"/>
            <a:ext cx="7863840" cy="556137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46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6257036"/>
            <a:ext cx="12192000" cy="54864"/>
          </a:xfrm>
          <a:prstGeom prst="rect">
            <a:avLst/>
          </a:prstGeom>
          <a:ln>
            <a:noFill/>
          </a:ln>
          <a:effectLst>
            <a:outerShdw blurRad="25400" dist="25400" dir="54000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0" y="381000"/>
            <a:ext cx="96012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1828800"/>
            <a:ext cx="96012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56170" y="6419462"/>
            <a:ext cx="1351383" cy="2389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0" y="6419462"/>
            <a:ext cx="5181600" cy="2389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98358" y="6419462"/>
            <a:ext cx="698241" cy="2389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E31375A4-56A4-47D6-9801-1991572033F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6257036"/>
            <a:ext cx="12192000" cy="54864"/>
          </a:xfrm>
          <a:prstGeom prst="rect">
            <a:avLst/>
          </a:prstGeom>
          <a:ln>
            <a:noFill/>
          </a:ln>
          <a:effectLst>
            <a:innerShdw blurRad="25400" dist="12700" dir="16200000">
              <a:schemeClr val="accent1">
                <a:lumMod val="50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3259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 cap="all" baseline="0">
          <a:solidFill>
            <a:schemeClr val="accent1"/>
          </a:solidFill>
          <a:effectLst>
            <a:outerShdw blurRad="38100" dist="25400" dir="18900000" algn="bl" rotWithShape="0">
              <a:schemeClr val="bg1">
                <a:alpha val="8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37744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65176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10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233181"/>
            <a:ext cx="10058400" cy="2088859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tx2"/>
                </a:solidFill>
              </a:rPr>
              <a:t>Ash ranch</a:t>
            </a:r>
            <a:br>
              <a:rPr lang="en-US" sz="3600" dirty="0">
                <a:solidFill>
                  <a:schemeClr val="tx2"/>
                </a:solidFill>
              </a:rPr>
            </a:br>
            <a:br>
              <a:rPr lang="en-US" sz="3600" dirty="0">
                <a:solidFill>
                  <a:schemeClr val="tx2"/>
                </a:solidFill>
              </a:rPr>
            </a:br>
            <a:r>
              <a:rPr lang="en-US" sz="3600" dirty="0">
                <a:solidFill>
                  <a:schemeClr val="tx2"/>
                </a:solidFill>
              </a:rPr>
              <a:t>special use permit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3924885"/>
            <a:ext cx="10058400" cy="1886829"/>
          </a:xfrm>
        </p:spPr>
        <p:txBody>
          <a:bodyPr>
            <a:normAutofit/>
          </a:bodyPr>
          <a:lstStyle/>
          <a:p>
            <a:r>
              <a:rPr lang="en-US" dirty="0" err="1">
                <a:solidFill>
                  <a:schemeClr val="tx2"/>
                </a:solidFill>
              </a:rPr>
              <a:t>WSUP19</a:t>
            </a:r>
            <a:r>
              <a:rPr lang="en-US" dirty="0">
                <a:solidFill>
                  <a:schemeClr val="tx2"/>
                </a:solidFill>
              </a:rPr>
              <a:t>-0027</a:t>
            </a:r>
          </a:p>
          <a:p>
            <a:endParaRPr lang="en-US" dirty="0">
              <a:solidFill>
                <a:schemeClr val="tx2"/>
              </a:solidFill>
            </a:endParaRPr>
          </a:p>
          <a:p>
            <a:endParaRPr lang="en-US" dirty="0">
              <a:solidFill>
                <a:schemeClr val="tx2"/>
              </a:solidFill>
            </a:endParaRPr>
          </a:p>
          <a:p>
            <a:r>
              <a:rPr lang="en-US" dirty="0">
                <a:solidFill>
                  <a:schemeClr val="tx2"/>
                </a:solidFill>
              </a:rPr>
              <a:t>Board of adjustment</a:t>
            </a:r>
          </a:p>
          <a:p>
            <a:r>
              <a:rPr lang="en-US" dirty="0">
                <a:solidFill>
                  <a:schemeClr val="tx2"/>
                </a:solidFill>
              </a:rPr>
              <a:t>July 24, 2020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6754" y="4308943"/>
            <a:ext cx="1928446" cy="1118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26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117" y="381000"/>
            <a:ext cx="10376483" cy="617290"/>
          </a:xfrm>
        </p:spPr>
        <p:txBody>
          <a:bodyPr/>
          <a:lstStyle/>
          <a:p>
            <a:r>
              <a:rPr lang="en-US" dirty="0">
                <a:solidFill>
                  <a:schemeClr val="tx2"/>
                </a:solidFill>
              </a:rPr>
              <a:t>location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05F5B238-3BAB-42A9-9186-B716877F2A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0710" y="935941"/>
            <a:ext cx="6580595" cy="51885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E9FDC6A-89A3-4557-954F-2B4C3A1B0C4B}"/>
              </a:ext>
            </a:extLst>
          </p:cNvPr>
          <p:cNvSpPr txBox="1"/>
          <p:nvPr/>
        </p:nvSpPr>
        <p:spPr>
          <a:xfrm>
            <a:off x="520117" y="1468073"/>
            <a:ext cx="3766657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</a:pPr>
            <a:endParaRPr lang="en-US" sz="2000" dirty="0"/>
          </a:p>
          <a:p>
            <a:pPr>
              <a:lnSpc>
                <a:spcPct val="90000"/>
              </a:lnSpc>
              <a:spcBef>
                <a:spcPct val="0"/>
              </a:spcBef>
            </a:pPr>
            <a:endParaRPr lang="en-US" sz="2000" dirty="0"/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sz="2000" dirty="0"/>
              <a:t>430 Alamosa Drive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endParaRPr lang="en-US" sz="2000" dirty="0"/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sz="2000" dirty="0"/>
              <a:t>-about 4 miles north of La Posada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endParaRPr lang="en-US" sz="2000" dirty="0"/>
          </a:p>
          <a:p>
            <a:pPr>
              <a:lnSpc>
                <a:spcPct val="90000"/>
              </a:lnSpc>
              <a:spcBef>
                <a:spcPct val="0"/>
              </a:spcBef>
            </a:pPr>
            <a:endParaRPr lang="en-US" sz="2000" dirty="0"/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sz="2000" dirty="0"/>
              <a:t>68-acre parcel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endParaRPr lang="en-US" sz="2000" dirty="0"/>
          </a:p>
          <a:p>
            <a:pPr>
              <a:lnSpc>
                <a:spcPct val="90000"/>
              </a:lnSpc>
              <a:spcBef>
                <a:spcPct val="0"/>
              </a:spcBef>
            </a:pPr>
            <a:endParaRPr lang="en-US" sz="2000" dirty="0"/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sz="2000" dirty="0"/>
              <a:t>Site, and surrounding area, are zoned General Rural (GR)</a:t>
            </a:r>
          </a:p>
        </p:txBody>
      </p:sp>
    </p:spTree>
    <p:extLst>
      <p:ext uri="{BB962C8B-B14F-4D97-AF65-F5344CB8AC3E}">
        <p14:creationId xmlns:p14="http://schemas.microsoft.com/office/powerpoint/2010/main" val="2490395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2"/>
                </a:solidFill>
              </a:rPr>
              <a:t>Purpose of SUP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en-US" dirty="0"/>
          </a:p>
          <a:p>
            <a:pPr marL="45720" indent="0">
              <a:buNone/>
            </a:pPr>
            <a:r>
              <a:rPr lang="en-US" dirty="0"/>
              <a:t>Establish commercial stable for a maximum of 10 horses</a:t>
            </a:r>
          </a:p>
          <a:p>
            <a:pPr marL="45720" indent="0">
              <a:buNone/>
            </a:pPr>
            <a:endParaRPr lang="en-US" dirty="0"/>
          </a:p>
          <a:p>
            <a:pPr marL="45720" indent="0">
              <a:buNone/>
            </a:pPr>
            <a:r>
              <a:rPr lang="en-US" dirty="0"/>
              <a:t>Bring site grading into conformance</a:t>
            </a:r>
          </a:p>
          <a:p>
            <a:pPr marL="365760" lvl="1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8936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EE504E-0FE1-4C66-8264-53E4A54B741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82301" y="248357"/>
            <a:ext cx="6729412" cy="691211"/>
          </a:xfrm>
          <a:ln>
            <a:noFill/>
          </a:ln>
        </p:spPr>
        <p:txBody>
          <a:bodyPr>
            <a:normAutofit/>
          </a:bodyPr>
          <a:lstStyle/>
          <a:p>
            <a:r>
              <a:rPr lang="en-US" sz="3200" dirty="0">
                <a:solidFill>
                  <a:schemeClr val="tx2"/>
                </a:solidFill>
                <a:effectLst/>
                <a:ea typeface="Cambria" panose="02040503050406030204" pitchFamily="18" charset="0"/>
                <a:cs typeface="Calibri" panose="020F0502020204030204" pitchFamily="34" charset="0"/>
              </a:rPr>
              <a:t>Commercial stable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0375E727-D26D-4D46-8C8D-493638A116D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921413" y="1775667"/>
            <a:ext cx="6729412" cy="40513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>
              <a:ea typeface="Cambria" panose="02040503050406030204" pitchFamily="18" charset="0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CC6B52-B24B-4E8C-B703-C9F52F011C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7969" y="934492"/>
            <a:ext cx="8257862" cy="525500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1FED362-138E-41F4-9C71-B0449FF33E21}"/>
              </a:ext>
            </a:extLst>
          </p:cNvPr>
          <p:cNvSpPr txBox="1"/>
          <p:nvPr/>
        </p:nvSpPr>
        <p:spPr>
          <a:xfrm>
            <a:off x="469783" y="1082180"/>
            <a:ext cx="3095537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Limited to 10 horses</a:t>
            </a:r>
          </a:p>
          <a:p>
            <a:endParaRPr lang="en-US" sz="2000" dirty="0"/>
          </a:p>
          <a:p>
            <a:r>
              <a:rPr lang="en-US" sz="2000" dirty="0"/>
              <a:t>No rodeos, commercial riding events, parties, etc.</a:t>
            </a:r>
          </a:p>
          <a:p>
            <a:endParaRPr lang="en-US" sz="2000" dirty="0"/>
          </a:p>
          <a:p>
            <a:r>
              <a:rPr lang="en-US" sz="2000" dirty="0"/>
              <a:t>Horses are primarily “retired”</a:t>
            </a:r>
          </a:p>
          <a:p>
            <a:endParaRPr lang="en-US" sz="2000" dirty="0"/>
          </a:p>
          <a:p>
            <a:r>
              <a:rPr lang="en-US" sz="2000" dirty="0"/>
              <a:t>Children groups will visit for horse care, trail rides</a:t>
            </a:r>
          </a:p>
          <a:p>
            <a:endParaRPr lang="en-US" sz="2000" dirty="0"/>
          </a:p>
          <a:p>
            <a:r>
              <a:rPr lang="en-US" sz="2000" dirty="0"/>
              <a:t>Barn, paddock, fencing, parking already in place</a:t>
            </a:r>
          </a:p>
          <a:p>
            <a:endParaRPr lang="en-US" sz="2000" dirty="0"/>
          </a:p>
          <a:p>
            <a:r>
              <a:rPr lang="en-US" sz="2000" dirty="0"/>
              <a:t>Site is suitable as emergency animal shelter (i.e. during wildfire)</a:t>
            </a:r>
          </a:p>
          <a:p>
            <a:endParaRPr lang="en-US" sz="2000" dirty="0"/>
          </a:p>
          <a:p>
            <a:endParaRPr lang="en-US" sz="2000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6504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EE504E-0FE1-4C66-8264-53E4A54B741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40356" y="339822"/>
            <a:ext cx="6729412" cy="691211"/>
          </a:xfrm>
          <a:ln>
            <a:noFill/>
          </a:ln>
        </p:spPr>
        <p:txBody>
          <a:bodyPr>
            <a:normAutofit/>
          </a:bodyPr>
          <a:lstStyle/>
          <a:p>
            <a:r>
              <a:rPr lang="en-US" sz="3200" dirty="0">
                <a:solidFill>
                  <a:schemeClr val="tx2"/>
                </a:solidFill>
                <a:effectLst/>
                <a:ea typeface="Cambria" panose="02040503050406030204" pitchFamily="18" charset="0"/>
                <a:cs typeface="Calibri" panose="020F0502020204030204" pitchFamily="34" charset="0"/>
              </a:rPr>
              <a:t>Site plan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0375E727-D26D-4D46-8C8D-493638A116D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921413" y="1775667"/>
            <a:ext cx="6729412" cy="40513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>
              <a:ea typeface="Cambria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C4FFC94-0B7F-44D0-9049-941346CD06C6}"/>
              </a:ext>
            </a:extLst>
          </p:cNvPr>
          <p:cNvSpPr txBox="1"/>
          <p:nvPr/>
        </p:nvSpPr>
        <p:spPr>
          <a:xfrm>
            <a:off x="352338" y="1191237"/>
            <a:ext cx="1996579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Commercial stable occupies only portion of site</a:t>
            </a:r>
          </a:p>
          <a:p>
            <a:endParaRPr lang="en-US" sz="2000" dirty="0"/>
          </a:p>
          <a:p>
            <a:endParaRPr lang="en-US" sz="2000" dirty="0"/>
          </a:p>
          <a:p>
            <a:r>
              <a:rPr lang="en-US" sz="2000" dirty="0"/>
              <a:t>Northern half of property is excluded from commercial activity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58DCB41-A126-44AE-9BF1-8BF21EA15D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8917" y="339822"/>
            <a:ext cx="9627595" cy="5178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105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EE504E-0FE1-4C66-8264-53E4A54B741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40355" y="339822"/>
            <a:ext cx="4415535" cy="1807760"/>
          </a:xfrm>
          <a:ln>
            <a:noFill/>
          </a:ln>
        </p:spPr>
        <p:txBody>
          <a:bodyPr>
            <a:normAutofit fontScale="90000"/>
          </a:bodyPr>
          <a:lstStyle/>
          <a:p>
            <a:r>
              <a:rPr lang="en-US" sz="3200" dirty="0">
                <a:solidFill>
                  <a:schemeClr val="tx2"/>
                </a:solidFill>
                <a:effectLst/>
                <a:ea typeface="Cambria" panose="02040503050406030204" pitchFamily="18" charset="0"/>
                <a:cs typeface="Calibri" panose="020F0502020204030204" pitchFamily="34" charset="0"/>
              </a:rPr>
              <a:t>No commercial activity on northern half of site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0375E727-D26D-4D46-8C8D-493638A116D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921413" y="1775667"/>
            <a:ext cx="6729412" cy="40513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>
              <a:ea typeface="Cambria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C4FFC94-0B7F-44D0-9049-941346CD06C6}"/>
              </a:ext>
            </a:extLst>
          </p:cNvPr>
          <p:cNvSpPr txBox="1"/>
          <p:nvPr/>
        </p:nvSpPr>
        <p:spPr>
          <a:xfrm>
            <a:off x="451543" y="2525086"/>
            <a:ext cx="19965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SUP establishes exclusion area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75F3C49-5B4E-44AB-AF4E-FF28F83482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1469" y="285226"/>
            <a:ext cx="6433826" cy="6336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871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EE504E-0FE1-4C66-8264-53E4A54B741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69783" y="474859"/>
            <a:ext cx="11181042" cy="691211"/>
          </a:xfrm>
          <a:ln>
            <a:noFill/>
          </a:ln>
        </p:spPr>
        <p:txBody>
          <a:bodyPr>
            <a:normAutofit/>
          </a:bodyPr>
          <a:lstStyle/>
          <a:p>
            <a:r>
              <a:rPr lang="en-US" sz="3200" dirty="0">
                <a:solidFill>
                  <a:schemeClr val="tx2"/>
                </a:solidFill>
                <a:effectLst/>
                <a:ea typeface="Cambria" panose="02040503050406030204" pitchFamily="18" charset="0"/>
                <a:cs typeface="Calibri" panose="020F0502020204030204" pitchFamily="34" charset="0"/>
              </a:rPr>
              <a:t>Existing conditions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0375E727-D26D-4D46-8C8D-493638A116D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69782" y="1334311"/>
            <a:ext cx="4488111" cy="48483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ea typeface="Cambria" panose="02040503050406030204" pitchFamily="18" charset="0"/>
                <a:cs typeface="Calibri" panose="020F0502020204030204" pitchFamily="34" charset="0"/>
              </a:rPr>
              <a:t>A driveway was graded several years ago by a previous owner.</a:t>
            </a:r>
          </a:p>
          <a:p>
            <a:pPr marL="0" indent="0">
              <a:buNone/>
            </a:pPr>
            <a:r>
              <a:rPr lang="en-US" dirty="0">
                <a:ea typeface="Cambria" panose="02040503050406030204" pitchFamily="18" charset="0"/>
                <a:cs typeface="Calibri" panose="020F0502020204030204" pitchFamily="34" charset="0"/>
              </a:rPr>
              <a:t>The current owner, not realizing this driveway was unpermitted, expanded and improved some of the grading.</a:t>
            </a:r>
          </a:p>
          <a:p>
            <a:pPr marL="0" indent="0">
              <a:buNone/>
            </a:pPr>
            <a:r>
              <a:rPr lang="en-US" dirty="0">
                <a:ea typeface="Cambria" panose="02040503050406030204" pitchFamily="18" charset="0"/>
                <a:cs typeface="Calibri" panose="020F0502020204030204" pitchFamily="34" charset="0"/>
              </a:rPr>
              <a:t>This owner is now seeking to rectify this grading through the SUP process and by:</a:t>
            </a:r>
          </a:p>
          <a:p>
            <a:pPr marL="0" indent="0">
              <a:buNone/>
            </a:pPr>
            <a:r>
              <a:rPr lang="en-US" dirty="0">
                <a:ea typeface="Cambria" panose="02040503050406030204" pitchFamily="18" charset="0"/>
                <a:cs typeface="Calibri" panose="020F0502020204030204" pitchFamily="34" charset="0"/>
              </a:rPr>
              <a:t>-downgrading the ‘driveway’ to a ‘trail’ (preventing vehicle access)</a:t>
            </a:r>
          </a:p>
          <a:p>
            <a:pPr marL="0" indent="0">
              <a:buNone/>
            </a:pPr>
            <a:r>
              <a:rPr lang="en-US" dirty="0">
                <a:ea typeface="Cambria" panose="02040503050406030204" pitchFamily="18" charset="0"/>
                <a:cs typeface="Calibri" panose="020F0502020204030204" pitchFamily="34" charset="0"/>
              </a:rPr>
              <a:t>-remediating some of the grading</a:t>
            </a:r>
          </a:p>
          <a:p>
            <a:pPr marL="0" indent="0">
              <a:buNone/>
            </a:pPr>
            <a:r>
              <a:rPr lang="en-US" dirty="0">
                <a:ea typeface="Cambria" panose="02040503050406030204" pitchFamily="18" charset="0"/>
                <a:cs typeface="Calibri" panose="020F0502020204030204" pitchFamily="34" charset="0"/>
              </a:rPr>
              <a:t>-limiting trail width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CEE3A5-40F0-4B92-B33C-55875632EF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6828" y="306618"/>
            <a:ext cx="6615389" cy="5876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415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EE504E-0FE1-4C66-8264-53E4A54B741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41024" y="265135"/>
            <a:ext cx="6729412" cy="691211"/>
          </a:xfrm>
          <a:ln>
            <a:noFill/>
          </a:ln>
        </p:spPr>
        <p:txBody>
          <a:bodyPr>
            <a:normAutofit/>
          </a:bodyPr>
          <a:lstStyle/>
          <a:p>
            <a:r>
              <a:rPr lang="en-US" sz="3200" dirty="0">
                <a:solidFill>
                  <a:schemeClr val="tx2"/>
                </a:solidFill>
                <a:effectLst/>
                <a:ea typeface="Cambria" panose="02040503050406030204" pitchFamily="18" charset="0"/>
                <a:cs typeface="Calibri" panose="020F0502020204030204" pitchFamily="34" charset="0"/>
              </a:rPr>
              <a:t>Existing conditions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0375E727-D26D-4D46-8C8D-493638A116D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41024" y="1196827"/>
            <a:ext cx="4994374" cy="357650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ea typeface="Cambria" panose="02040503050406030204" pitchFamily="18" charset="0"/>
                <a:cs typeface="Calibri" panose="020F0502020204030204" pitchFamily="34" charset="0"/>
              </a:rPr>
              <a:t>Photo shows portion of trail leading to northern area of parcel</a:t>
            </a:r>
          </a:p>
          <a:p>
            <a:pPr marL="0" indent="0">
              <a:buNone/>
            </a:pPr>
            <a:endParaRPr lang="en-US" dirty="0">
              <a:ea typeface="Cambria" panose="02040503050406030204" pitchFamily="18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dirty="0">
                <a:ea typeface="Cambria" panose="02040503050406030204" pitchFamily="18" charset="0"/>
                <a:cs typeface="Calibri" panose="020F0502020204030204" pitchFamily="34" charset="0"/>
              </a:rPr>
              <a:t>Any areas subject to erosion will be stabilized</a:t>
            </a:r>
          </a:p>
          <a:p>
            <a:pPr marL="0" indent="0">
              <a:buNone/>
            </a:pPr>
            <a:endParaRPr lang="en-US" dirty="0">
              <a:ea typeface="Cambria" panose="02040503050406030204" pitchFamily="18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dirty="0">
                <a:ea typeface="Cambria" panose="02040503050406030204" pitchFamily="18" charset="0"/>
                <a:cs typeface="Calibri" panose="020F0502020204030204" pitchFamily="34" charset="0"/>
              </a:rPr>
              <a:t>Trail will be limited to 12’ width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E0F137A4-68F9-46B2-B10E-68399E777A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394" y="265135"/>
            <a:ext cx="5305425" cy="398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3371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EE504E-0FE1-4C66-8264-53E4A54B741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41024" y="265135"/>
            <a:ext cx="6729412" cy="691211"/>
          </a:xfrm>
          <a:ln>
            <a:noFill/>
          </a:ln>
        </p:spPr>
        <p:txBody>
          <a:bodyPr>
            <a:normAutofit/>
          </a:bodyPr>
          <a:lstStyle/>
          <a:p>
            <a:r>
              <a:rPr lang="en-US" sz="3200" dirty="0">
                <a:solidFill>
                  <a:schemeClr val="tx2"/>
                </a:solidFill>
                <a:effectLst/>
                <a:ea typeface="Cambria" panose="02040503050406030204" pitchFamily="18" charset="0"/>
                <a:cs typeface="Calibri" panose="020F0502020204030204" pitchFamily="34" charset="0"/>
              </a:rPr>
              <a:t>Site suitability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0375E727-D26D-4D46-8C8D-493638A116D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41023" y="1196827"/>
            <a:ext cx="10455607" cy="47174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ea typeface="Cambria" panose="02040503050406030204" pitchFamily="18" charset="0"/>
                <a:cs typeface="Calibri" panose="020F0502020204030204" pitchFamily="34" charset="0"/>
              </a:rPr>
              <a:t>The property is large and can easily contain the stable.</a:t>
            </a:r>
          </a:p>
          <a:p>
            <a:pPr marL="0" indent="0">
              <a:buNone/>
            </a:pPr>
            <a:endParaRPr lang="en-US" dirty="0">
              <a:ea typeface="Cambria" panose="02040503050406030204" pitchFamily="18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dirty="0">
                <a:ea typeface="Cambria" panose="02040503050406030204" pitchFamily="18" charset="0"/>
                <a:cs typeface="Calibri" panose="020F0502020204030204" pitchFamily="34" charset="0"/>
              </a:rPr>
              <a:t>Traffic and noise generation will be very low.</a:t>
            </a:r>
          </a:p>
          <a:p>
            <a:pPr marL="0" indent="0">
              <a:buNone/>
            </a:pPr>
            <a:endParaRPr lang="en-US" dirty="0">
              <a:ea typeface="Cambria" panose="02040503050406030204" pitchFamily="18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dirty="0">
                <a:ea typeface="Cambria" panose="02040503050406030204" pitchFamily="18" charset="0"/>
                <a:cs typeface="Calibri" panose="020F0502020204030204" pitchFamily="34" charset="0"/>
              </a:rPr>
              <a:t>No new buildings are needed.</a:t>
            </a:r>
          </a:p>
          <a:p>
            <a:pPr marL="0" indent="0">
              <a:buNone/>
            </a:pPr>
            <a:endParaRPr lang="en-US" dirty="0">
              <a:ea typeface="Cambria" panose="02040503050406030204" pitchFamily="18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dirty="0">
                <a:ea typeface="Cambria" panose="02040503050406030204" pitchFamily="18" charset="0"/>
                <a:cs typeface="Calibri" panose="020F0502020204030204" pitchFamily="34" charset="0"/>
              </a:rPr>
              <a:t>Many properties in the area contain similar trails.</a:t>
            </a:r>
          </a:p>
          <a:p>
            <a:pPr marL="0" indent="0">
              <a:buNone/>
            </a:pPr>
            <a:endParaRPr lang="en-US" dirty="0">
              <a:ea typeface="Cambria" panose="02040503050406030204" pitchFamily="18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dirty="0">
                <a:ea typeface="Cambria" panose="02040503050406030204" pitchFamily="18" charset="0"/>
                <a:cs typeface="Calibri" panose="020F0502020204030204" pitchFamily="34" charset="0"/>
              </a:rPr>
              <a:t>SUP would limit size of stable and number of visitors.</a:t>
            </a:r>
          </a:p>
          <a:p>
            <a:pPr marL="0" indent="0">
              <a:buNone/>
            </a:pPr>
            <a:endParaRPr lang="en-US" dirty="0">
              <a:ea typeface="Cambria" panose="020405030504060302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3888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113" y="381000"/>
            <a:ext cx="6702803" cy="600512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>
                <a:solidFill>
                  <a:schemeClr val="tx2"/>
                </a:solidFill>
              </a:rPr>
              <a:t>Hearings and Public outreach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A56CB47-FB87-465C-8067-4B50D23391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24176" y="1828800"/>
            <a:ext cx="972424" cy="679508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E65CF49-77EE-4FB9-B383-3E6B3ECF1D4D}"/>
              </a:ext>
            </a:extLst>
          </p:cNvPr>
          <p:cNvSpPr txBox="1"/>
          <p:nvPr/>
        </p:nvSpPr>
        <p:spPr>
          <a:xfrm>
            <a:off x="478173" y="1300293"/>
            <a:ext cx="10418427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dirty="0"/>
              <a:t>Citizen Advisory Board Meeting June, 2020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Owner has informed neighbors of project and has obtained letters of support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Board of Adjustment Hearing July 24, 2020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4717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Red Line Business 16x9">
  <a:themeElements>
    <a:clrScheme name="RedLineBusiness_16x9">
      <a:dk1>
        <a:srgbClr val="514A40"/>
      </a:dk1>
      <a:lt1>
        <a:sysClr val="window" lastClr="FFFFFF"/>
      </a:lt1>
      <a:dk2>
        <a:srgbClr val="000000"/>
      </a:dk2>
      <a:lt2>
        <a:srgbClr val="F9F7F3"/>
      </a:lt2>
      <a:accent1>
        <a:srgbClr val="A85229"/>
      </a:accent1>
      <a:accent2>
        <a:srgbClr val="98916E"/>
      </a:accent2>
      <a:accent3>
        <a:srgbClr val="C9A645"/>
      </a:accent3>
      <a:accent4>
        <a:srgbClr val="76A7B2"/>
      </a:accent4>
      <a:accent5>
        <a:srgbClr val="82A670"/>
      </a:accent5>
      <a:accent6>
        <a:srgbClr val="896170"/>
      </a:accent6>
      <a:hlink>
        <a:srgbClr val="A85229"/>
      </a:hlink>
      <a:folHlink>
        <a:srgbClr val="98916E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15_4109default" id="{E728D685-11FC-4812-BA85-57AC6F9C9F40}" vid="{BC4E008B-95FF-4815-904E-143A8EDFC1D4}"/>
    </a:ext>
  </a:extLst>
</a:theme>
</file>

<file path=ppt/theme/theme2.xml><?xml version="1.0" encoding="utf-8"?>
<a:theme xmlns:a="http://schemas.openxmlformats.org/drawingml/2006/main" name="Office Theme">
  <a:themeElements>
    <a:clrScheme name="RedLineBusiness_16x9">
      <a:dk1>
        <a:srgbClr val="514A40"/>
      </a:dk1>
      <a:lt1>
        <a:sysClr val="window" lastClr="FFFFFF"/>
      </a:lt1>
      <a:dk2>
        <a:srgbClr val="000000"/>
      </a:dk2>
      <a:lt2>
        <a:srgbClr val="F9F7F3"/>
      </a:lt2>
      <a:accent1>
        <a:srgbClr val="A85229"/>
      </a:accent1>
      <a:accent2>
        <a:srgbClr val="98916E"/>
      </a:accent2>
      <a:accent3>
        <a:srgbClr val="C9A645"/>
      </a:accent3>
      <a:accent4>
        <a:srgbClr val="76A7B2"/>
      </a:accent4>
      <a:accent5>
        <a:srgbClr val="82A670"/>
      </a:accent5>
      <a:accent6>
        <a:srgbClr val="896170"/>
      </a:accent6>
      <a:hlink>
        <a:srgbClr val="A85229"/>
      </a:hlink>
      <a:folHlink>
        <a:srgbClr val="98916E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RedLineBusiness_16x9">
      <a:dk1>
        <a:srgbClr val="514A40"/>
      </a:dk1>
      <a:lt1>
        <a:sysClr val="window" lastClr="FFFFFF"/>
      </a:lt1>
      <a:dk2>
        <a:srgbClr val="000000"/>
      </a:dk2>
      <a:lt2>
        <a:srgbClr val="F9F7F3"/>
      </a:lt2>
      <a:accent1>
        <a:srgbClr val="A85229"/>
      </a:accent1>
      <a:accent2>
        <a:srgbClr val="98916E"/>
      </a:accent2>
      <a:accent3>
        <a:srgbClr val="C9A645"/>
      </a:accent3>
      <a:accent4>
        <a:srgbClr val="76A7B2"/>
      </a:accent4>
      <a:accent5>
        <a:srgbClr val="82A670"/>
      </a:accent5>
      <a:accent6>
        <a:srgbClr val="896170"/>
      </a:accent6>
      <a:hlink>
        <a:srgbClr val="A85229"/>
      </a:hlink>
      <a:folHlink>
        <a:srgbClr val="98916E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8F180B1C-2212-497F-A259-C959ADD048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Business red line presentation (widescreen)</Template>
  <TotalTime>0</TotalTime>
  <Words>330</Words>
  <Application>Microsoft Office PowerPoint</Application>
  <PresentationFormat>Widescreen</PresentationFormat>
  <Paragraphs>80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Cambria</vt:lpstr>
      <vt:lpstr>Red Line Business 16x9</vt:lpstr>
      <vt:lpstr>Ash ranch  special use permit</vt:lpstr>
      <vt:lpstr>location</vt:lpstr>
      <vt:lpstr>Purpose of SUP</vt:lpstr>
      <vt:lpstr>Commercial stable</vt:lpstr>
      <vt:lpstr>Site plan</vt:lpstr>
      <vt:lpstr>No commercial activity on northern half of site</vt:lpstr>
      <vt:lpstr>Existing conditions</vt:lpstr>
      <vt:lpstr>Existing conditions</vt:lpstr>
      <vt:lpstr>Site suitability</vt:lpstr>
      <vt:lpstr>Hearings and Public outreach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2017-02-13T18:51:14Z</dcterms:created>
  <dcterms:modified xsi:type="dcterms:W3CDTF">2020-07-24T23:12:37Z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TC030310239991</vt:lpwstr>
  </property>
</Properties>
</file>